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42"/>
  </p:notesMasterIdLst>
  <p:sldIdLst>
    <p:sldId id="256" r:id="rId2"/>
    <p:sldId id="328" r:id="rId3"/>
    <p:sldId id="514" r:id="rId4"/>
    <p:sldId id="506" r:id="rId5"/>
    <p:sldId id="507" r:id="rId6"/>
    <p:sldId id="508" r:id="rId7"/>
    <p:sldId id="509" r:id="rId8"/>
    <p:sldId id="510" r:id="rId9"/>
    <p:sldId id="511" r:id="rId10"/>
    <p:sldId id="512" r:id="rId11"/>
    <p:sldId id="513" r:id="rId12"/>
    <p:sldId id="445" r:id="rId13"/>
    <p:sldId id="446" r:id="rId14"/>
    <p:sldId id="447" r:id="rId15"/>
    <p:sldId id="480" r:id="rId16"/>
    <p:sldId id="481" r:id="rId17"/>
    <p:sldId id="448" r:id="rId18"/>
    <p:sldId id="482" r:id="rId19"/>
    <p:sldId id="492" r:id="rId20"/>
    <p:sldId id="483" r:id="rId21"/>
    <p:sldId id="484" r:id="rId22"/>
    <p:sldId id="485" r:id="rId23"/>
    <p:sldId id="486" r:id="rId24"/>
    <p:sldId id="487" r:id="rId25"/>
    <p:sldId id="488" r:id="rId26"/>
    <p:sldId id="489" r:id="rId27"/>
    <p:sldId id="490" r:id="rId28"/>
    <p:sldId id="491" r:id="rId29"/>
    <p:sldId id="493" r:id="rId30"/>
    <p:sldId id="494" r:id="rId31"/>
    <p:sldId id="495" r:id="rId32"/>
    <p:sldId id="499" r:id="rId33"/>
    <p:sldId id="496" r:id="rId34"/>
    <p:sldId id="497" r:id="rId35"/>
    <p:sldId id="498" r:id="rId36"/>
    <p:sldId id="375" r:id="rId37"/>
    <p:sldId id="332" r:id="rId38"/>
    <p:sldId id="421" r:id="rId39"/>
    <p:sldId id="473" r:id="rId40"/>
    <p:sldId id="329" r:id="rId41"/>
  </p:sldIdLst>
  <p:sldSz cx="9144000" cy="6858000" type="screen4x3"/>
  <p:notesSz cx="6858000" cy="9144000"/>
  <p:embeddedFontLst>
    <p:embeddedFont>
      <p:font typeface="Quicksand" pitchFamily="2" charset="77"/>
      <p:regular r:id="rId43"/>
      <p:bold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B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C8A016-AEC4-40E9-8F70-4697B3856742}">
  <a:tblStyle styleId="{97C8A016-AEC4-40E9-8F70-4697B38567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1444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958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243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515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803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6727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19175" y="2876425"/>
            <a:ext cx="6680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11" name="Google Shape;11;p2"/>
          <p:cNvCxnSpPr>
            <a:stCxn id="12" idx="4"/>
          </p:cNvCxnSpPr>
          <p:nvPr/>
        </p:nvCxnSpPr>
        <p:spPr>
          <a:xfrm>
            <a:off x="903750" y="3563700"/>
            <a:ext cx="0" cy="32943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769050" y="3294300"/>
            <a:ext cx="269400" cy="2694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30175" y="3710550"/>
            <a:ext cx="6927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3"/>
          <p:cNvSpPr/>
          <p:nvPr/>
        </p:nvSpPr>
        <p:spPr>
          <a:xfrm>
            <a:off x="493600" y="3018850"/>
            <a:ext cx="820200" cy="82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7;p5"/>
          <p:cNvSpPr/>
          <p:nvPr/>
        </p:nvSpPr>
        <p:spPr>
          <a:xfrm>
            <a:off x="808725" y="800750"/>
            <a:ext cx="190200" cy="19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769050" y="1861900"/>
            <a:ext cx="269400" cy="2694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165498" y="1600200"/>
            <a:ext cx="6858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key color">
  <p:cSld name="BLANK_1">
    <p:bg>
      <p:bgPr>
        <a:solidFill>
          <a:srgbClr val="39C0BA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11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1"/>
          <p:cNvSpPr/>
          <p:nvPr/>
        </p:nvSpPr>
        <p:spPr>
          <a:xfrm>
            <a:off x="808650" y="3333900"/>
            <a:ext cx="190200" cy="190200"/>
          </a:xfrm>
          <a:prstGeom prst="ellipse">
            <a:avLst/>
          </a:prstGeom>
          <a:solidFill>
            <a:srgbClr val="39C0BA"/>
          </a:solidFill>
          <a:ln w="952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E3037"/>
                </a:solidFill>
              </a:defRPr>
            </a:lvl1pPr>
            <a:lvl2pPr lvl="1">
              <a:buNone/>
              <a:defRPr>
                <a:solidFill>
                  <a:srgbClr val="2E3037"/>
                </a:solidFill>
              </a:defRPr>
            </a:lvl2pPr>
            <a:lvl3pPr lvl="2">
              <a:buNone/>
              <a:defRPr>
                <a:solidFill>
                  <a:srgbClr val="2E3037"/>
                </a:solidFill>
              </a:defRPr>
            </a:lvl3pPr>
            <a:lvl4pPr lvl="3">
              <a:buNone/>
              <a:defRPr>
                <a:solidFill>
                  <a:srgbClr val="2E3037"/>
                </a:solidFill>
              </a:defRPr>
            </a:lvl4pPr>
            <a:lvl5pPr lvl="4">
              <a:buNone/>
              <a:defRPr>
                <a:solidFill>
                  <a:srgbClr val="2E3037"/>
                </a:solidFill>
              </a:defRPr>
            </a:lvl5pPr>
            <a:lvl6pPr lvl="5">
              <a:buNone/>
              <a:defRPr>
                <a:solidFill>
                  <a:srgbClr val="2E3037"/>
                </a:solidFill>
              </a:defRPr>
            </a:lvl6pPr>
            <a:lvl7pPr lvl="6">
              <a:buNone/>
              <a:defRPr>
                <a:solidFill>
                  <a:srgbClr val="2E3037"/>
                </a:solidFill>
              </a:defRPr>
            </a:lvl7pPr>
            <a:lvl8pPr lvl="7">
              <a:buNone/>
              <a:defRPr>
                <a:solidFill>
                  <a:srgbClr val="2E3037"/>
                </a:solidFill>
              </a:defRPr>
            </a:lvl8pPr>
            <a:lvl9pPr lvl="8">
              <a:buNone/>
              <a:defRPr>
                <a:solidFill>
                  <a:srgbClr val="2E3037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E303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65498" y="1600200"/>
            <a:ext cx="6858000" cy="49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geekhunter.com.br/criando-componentes-react-componentes-de-classe-e-funcional-sem-estado/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barco/puc-react-vent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t-br.reactjs.org/docs/refs-and-the-dom.html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t-br.reactjs.org/docs/hooks-faq.html#is-there-something-like-instance-variables" TargetMode="External"/><Relationship Id="rId2" Type="http://schemas.openxmlformats.org/officeDocument/2006/relationships/hyperlink" Target="https://reactjs.org/docs/refs-and-the-dom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319175" y="2876425"/>
            <a:ext cx="6680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React JS</a:t>
            </a:r>
          </a:p>
        </p:txBody>
      </p:sp>
      <p:sp>
        <p:nvSpPr>
          <p:cNvPr id="3" name="Google Shape;95;p15">
            <a:extLst>
              <a:ext uri="{FF2B5EF4-FFF2-40B4-BE49-F238E27FC236}">
                <a16:creationId xmlns:a16="http://schemas.microsoft.com/office/drawing/2014/main" id="{33759E29-F3F1-E34F-8BBA-814692C721B0}"/>
              </a:ext>
            </a:extLst>
          </p:cNvPr>
          <p:cNvSpPr txBox="1">
            <a:spLocks/>
          </p:cNvSpPr>
          <p:nvPr/>
        </p:nvSpPr>
        <p:spPr>
          <a:xfrm>
            <a:off x="1319175" y="3952225"/>
            <a:ext cx="6927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PUC Campinas.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1A2CC77-9BAD-1341-8108-F3EB9AC78FEB}"/>
              </a:ext>
            </a:extLst>
          </p:cNvPr>
          <p:cNvSpPr txBox="1"/>
          <p:nvPr/>
        </p:nvSpPr>
        <p:spPr>
          <a:xfrm>
            <a:off x="6730313" y="5761484"/>
            <a:ext cx="15039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rgbClr val="39C0BA"/>
                </a:solidFill>
                <a:latin typeface="Quicksand"/>
                <a:sym typeface="Quicksand"/>
              </a:rPr>
              <a:t>Aula</a:t>
            </a:r>
            <a:r>
              <a:rPr lang="pt-BR" sz="3600" dirty="0">
                <a:solidFill>
                  <a:srgbClr val="39C0BA"/>
                </a:solidFill>
                <a:latin typeface="Quicksand"/>
              </a:rPr>
              <a:t> 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Storybook</a:t>
            </a:r>
            <a:endParaRPr dirty="0"/>
          </a:p>
        </p:txBody>
      </p:sp>
      <p:sp>
        <p:nvSpPr>
          <p:cNvPr id="96" name="Google Shape;96;p15"/>
          <p:cNvSpPr txBox="1"/>
          <p:nvPr/>
        </p:nvSpPr>
        <p:spPr>
          <a:xfrm>
            <a:off x="502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 sz="3000" dirty="0">
              <a:solidFill>
                <a:srgbClr val="2E3037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3811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Developer</a:t>
            </a:r>
            <a:r>
              <a:rPr lang="pt-BR" dirty="0"/>
              <a:t> Tools</a:t>
            </a:r>
            <a:endParaRPr dirty="0"/>
          </a:p>
        </p:txBody>
      </p:sp>
      <p:sp>
        <p:nvSpPr>
          <p:cNvPr id="96" name="Google Shape;96;p15"/>
          <p:cNvSpPr txBox="1"/>
          <p:nvPr/>
        </p:nvSpPr>
        <p:spPr>
          <a:xfrm>
            <a:off x="502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3</a:t>
            </a:r>
            <a:endParaRPr sz="3000" dirty="0">
              <a:solidFill>
                <a:srgbClr val="2E3037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0795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Testing</a:t>
            </a:r>
            <a:r>
              <a:rPr lang="pt-BR" dirty="0"/>
              <a:t>.</a:t>
            </a:r>
            <a:endParaRPr dirty="0"/>
          </a:p>
        </p:txBody>
      </p:sp>
      <p:sp>
        <p:nvSpPr>
          <p:cNvPr id="96" name="Google Shape;96;p15"/>
          <p:cNvSpPr txBox="1"/>
          <p:nvPr/>
        </p:nvSpPr>
        <p:spPr>
          <a:xfrm>
            <a:off x="502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4</a:t>
            </a:r>
            <a:endParaRPr sz="3000" dirty="0">
              <a:solidFill>
                <a:srgbClr val="2E3037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5344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D207A7-D37E-0040-AB84-030F282E04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2400" dirty="0"/>
              <a:t>Verificar se as aplicações estão se comportando como esperado</a:t>
            </a:r>
          </a:p>
          <a:p>
            <a:endParaRPr lang="pt-BR" sz="2400" dirty="0"/>
          </a:p>
          <a:p>
            <a:r>
              <a:rPr lang="pt-BR" sz="2400" dirty="0"/>
              <a:t>Se prevenir de comportamentos não esperados quando trabalhar com novas </a:t>
            </a:r>
            <a:r>
              <a:rPr lang="pt-BR" sz="2400" dirty="0" err="1"/>
              <a:t>features</a:t>
            </a:r>
            <a:r>
              <a:rPr lang="pt-BR" sz="2400" dirty="0"/>
              <a:t> ou entregas de código em geral</a:t>
            </a:r>
          </a:p>
          <a:p>
            <a:endParaRPr lang="pt-BR" sz="2400" dirty="0"/>
          </a:p>
          <a:p>
            <a:r>
              <a:rPr lang="pt-BR" sz="2400" dirty="0"/>
              <a:t>Testes automatizados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6E0FC13-B8BE-DC45-B4C3-07219004EE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13</a:t>
            </a:fld>
            <a:endParaRPr lang="pt-BR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5C84B4A5-3F4C-004E-932C-25922DB1F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Por que devemos testar nossas aplicações?</a:t>
            </a:r>
          </a:p>
        </p:txBody>
      </p:sp>
    </p:spTree>
    <p:extLst>
      <p:ext uri="{BB962C8B-B14F-4D97-AF65-F5344CB8AC3E}">
        <p14:creationId xmlns:p14="http://schemas.microsoft.com/office/powerpoint/2010/main" val="24667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352222-5F20-A84F-A7EF-056633471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devemos testar?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24B572-155F-BB4B-9984-96E15313C6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Prioridade dos testes:</a:t>
            </a:r>
          </a:p>
          <a:p>
            <a:endParaRPr lang="pt-BR" dirty="0"/>
          </a:p>
          <a:p>
            <a:r>
              <a:rPr lang="pt-BR" dirty="0"/>
              <a:t>Core </a:t>
            </a:r>
            <a:r>
              <a:rPr lang="pt-BR" dirty="0" err="1"/>
              <a:t>features</a:t>
            </a:r>
            <a:r>
              <a:rPr lang="pt-BR" dirty="0"/>
              <a:t>.</a:t>
            </a:r>
          </a:p>
          <a:p>
            <a:endParaRPr lang="pt-BR" dirty="0"/>
          </a:p>
          <a:p>
            <a:r>
              <a:rPr lang="pt-BR" dirty="0" err="1"/>
              <a:t>Side</a:t>
            </a:r>
            <a:r>
              <a:rPr lang="pt-BR" dirty="0"/>
              <a:t>-cases das core </a:t>
            </a:r>
            <a:r>
              <a:rPr lang="pt-BR" dirty="0" err="1"/>
              <a:t>features</a:t>
            </a:r>
            <a:r>
              <a:rPr lang="pt-BR" dirty="0"/>
              <a:t>.</a:t>
            </a:r>
          </a:p>
          <a:p>
            <a:endParaRPr lang="pt-BR" dirty="0"/>
          </a:p>
          <a:p>
            <a:r>
              <a:rPr lang="pt-BR" dirty="0"/>
              <a:t>Partes que podem quebrar facilmente.</a:t>
            </a:r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FB378F1-D5A9-4945-8976-0A2DD7EAC5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029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352222-5F20-A84F-A7EF-056633471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devemos testar no </a:t>
            </a:r>
            <a:r>
              <a:rPr lang="pt-BR" dirty="0" err="1"/>
              <a:t>React</a:t>
            </a:r>
            <a:r>
              <a:rPr lang="pt-BR" dirty="0"/>
              <a:t>.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24B572-155F-BB4B-9984-96E15313C6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pt-BR" dirty="0"/>
              <a:t>Interações do usuário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err="1"/>
              <a:t>Renderizar</a:t>
            </a:r>
            <a:r>
              <a:rPr lang="pt-BR" dirty="0"/>
              <a:t> conteúdos condicionalmente</a:t>
            </a:r>
          </a:p>
          <a:p>
            <a:pPr>
              <a:buFontTx/>
              <a:buChar char="-"/>
            </a:pPr>
            <a:endParaRPr lang="pt-BR" dirty="0"/>
          </a:p>
          <a:p>
            <a:pPr>
              <a:buFontTx/>
              <a:buChar char="-"/>
            </a:pPr>
            <a:r>
              <a:rPr lang="pt-BR" dirty="0" err="1"/>
              <a:t>Hooks</a:t>
            </a:r>
            <a:r>
              <a:rPr lang="pt-BR" dirty="0"/>
              <a:t> e </a:t>
            </a:r>
            <a:r>
              <a:rPr lang="pt-BR" dirty="0" err="1"/>
              <a:t>Utils</a:t>
            </a:r>
            <a:r>
              <a:rPr lang="pt-BR" dirty="0"/>
              <a:t>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FB378F1-D5A9-4945-8976-0A2DD7EAC5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8389617-8DF1-C340-B0B4-214174B1F74E}"/>
              </a:ext>
            </a:extLst>
          </p:cNvPr>
          <p:cNvSpPr txBox="1"/>
          <p:nvPr/>
        </p:nvSpPr>
        <p:spPr>
          <a:xfrm>
            <a:off x="2680138" y="9144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56361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6ACE61-B234-DB4B-8149-9486C0F6F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Tipos de testes: Caixa Preta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496DAA9-FD90-DA4D-9BE9-710CE0316F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2000" dirty="0"/>
              <a:t>Possui esse nome porque o código fonte é ignorado no teste. Assim, ao se utilizar dessa técnica, o </a:t>
            </a:r>
            <a:r>
              <a:rPr lang="pt-BR" sz="2000" i="1" dirty="0" err="1"/>
              <a:t>tester</a:t>
            </a:r>
            <a:r>
              <a:rPr lang="pt-BR" sz="2000" i="1" dirty="0"/>
              <a:t> </a:t>
            </a:r>
            <a:r>
              <a:rPr lang="pt-BR" sz="2000" dirty="0"/>
              <a:t>não está preocupado com os elementos constitutivos do</a:t>
            </a:r>
            <a:r>
              <a:rPr lang="pt-BR" sz="2000" i="1" dirty="0"/>
              <a:t> software</a:t>
            </a:r>
            <a:r>
              <a:rPr lang="pt-BR" sz="2000" dirty="0"/>
              <a:t>, mas em como ele funciona.</a:t>
            </a:r>
          </a:p>
          <a:p>
            <a:r>
              <a:rPr lang="pt-BR" sz="2000" dirty="0"/>
              <a:t>Nesse sentido, esse tipo de teste também é conhecido como teste funcional, já que busca garantir que os requisitos funcionais do produto estão consistentes.</a:t>
            </a:r>
          </a:p>
          <a:p>
            <a:endParaRPr lang="pt-BR" sz="20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AC4CF19-6A85-F14E-97A5-6E1A1F5A4E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1103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49C76A-C54E-D848-AE1B-A11D63B25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Tipos de testes: Caixa Branca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5A3EED-E240-EF4A-94E4-80F347490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470075"/>
            <a:ext cx="6858000" cy="4967700"/>
          </a:xfrm>
        </p:spPr>
        <p:txBody>
          <a:bodyPr/>
          <a:lstStyle/>
          <a:p>
            <a:r>
              <a:rPr lang="pt-BR" sz="2000" dirty="0"/>
              <a:t>Possui esse nome porque o testador tem acesso à estrutura interna da aplicação. Logo, seu foco é garantir que os </a:t>
            </a:r>
            <a:r>
              <a:rPr lang="pt-BR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componentes do software</a:t>
            </a:r>
            <a:r>
              <a:rPr lang="pt-BR" sz="2000" dirty="0"/>
              <a:t> estejam concisos.</a:t>
            </a:r>
          </a:p>
          <a:p>
            <a:endParaRPr lang="pt-BR" sz="2000" dirty="0"/>
          </a:p>
          <a:p>
            <a:r>
              <a:rPr lang="pt-BR" sz="2000" dirty="0"/>
              <a:t>Nesse sentido, esse tipo de teste também é conhecido como </a:t>
            </a:r>
            <a:r>
              <a:rPr lang="pt-BR" sz="2000" b="1" dirty="0"/>
              <a:t>teste estrutura</a:t>
            </a:r>
            <a:r>
              <a:rPr lang="pt-BR" sz="2000" dirty="0"/>
              <a:t>l ou</a:t>
            </a:r>
            <a:r>
              <a:rPr lang="pt-BR" sz="2000" b="1" dirty="0"/>
              <a:t> caixa de vidro</a:t>
            </a:r>
            <a:r>
              <a:rPr lang="pt-BR" sz="2000" dirty="0"/>
              <a:t>, já que busca garantir a qualidade na</a:t>
            </a:r>
            <a:r>
              <a:rPr lang="pt-BR" sz="2000" i="1" dirty="0"/>
              <a:t> implementação do sistema</a:t>
            </a:r>
            <a:r>
              <a:rPr lang="pt-BR" sz="2000" dirty="0"/>
              <a:t>. Logo, ele tem por objetivo validar, apenas, a lógica do produto.</a:t>
            </a:r>
            <a:br>
              <a:rPr lang="pt-BR" sz="1800" dirty="0"/>
            </a:br>
            <a:endParaRPr lang="pt-BR" sz="18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542B88F-F1B6-EC4D-AFD3-2765E3F4FE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2286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5E8753-DE16-CF4E-A97E-6266E6518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Testes Unitários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2B778A-2D91-7548-863A-B543B14E83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São testes que buscam testar a menor unidade de código testável.</a:t>
            </a:r>
          </a:p>
          <a:p>
            <a:endParaRPr lang="pt-BR" dirty="0"/>
          </a:p>
          <a:p>
            <a:r>
              <a:rPr lang="pt-BR" dirty="0"/>
              <a:t>Funções</a:t>
            </a:r>
          </a:p>
          <a:p>
            <a:endParaRPr lang="pt-BR" dirty="0"/>
          </a:p>
          <a:p>
            <a:r>
              <a:rPr lang="pt-BR" dirty="0"/>
              <a:t>Remoção de dependências.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F715A4A-EC00-FB42-A252-9C9894C852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8156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EE3DB2-6640-DD47-AFE1-8991164C3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Testes unitários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146BF94-4B95-6C40-82B1-4DE2B67BC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470075"/>
            <a:ext cx="6858000" cy="4967700"/>
          </a:xfrm>
        </p:spPr>
        <p:txBody>
          <a:bodyPr/>
          <a:lstStyle/>
          <a:p>
            <a:r>
              <a:rPr lang="pt-BR" dirty="0"/>
              <a:t>Testes unitários aplicados durante o processo de desenvolvimento podem trazer a uma redução de 40% a 80% na quantidade de bugs.</a:t>
            </a:r>
          </a:p>
          <a:p>
            <a:endParaRPr lang="pt-BR" dirty="0"/>
          </a:p>
          <a:p>
            <a:r>
              <a:rPr lang="pt-BR" dirty="0"/>
              <a:t>Melhora também a manutenção do código</a:t>
            </a:r>
          </a:p>
          <a:p>
            <a:endParaRPr lang="pt-BR" dirty="0"/>
          </a:p>
          <a:p>
            <a:r>
              <a:rPr lang="pt-BR" dirty="0"/>
              <a:t>Testes bem feitos são a melhor  documentação de código.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4C21989-992D-AE46-B52B-0EAEFE98A1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1792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A3C6A8-9555-D943-B47C-B26583C08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abordados durante a aula de hoje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F1F46C-7064-2F40-AB3E-99A5644ED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7" y="1600200"/>
            <a:ext cx="6759303" cy="4967700"/>
          </a:xfrm>
        </p:spPr>
        <p:txBody>
          <a:bodyPr/>
          <a:lstStyle/>
          <a:p>
            <a:r>
              <a:rPr lang="pt-BR" sz="2400" dirty="0" err="1"/>
              <a:t>useRef</a:t>
            </a:r>
            <a:r>
              <a:rPr lang="pt-BR" sz="2400" dirty="0"/>
              <a:t>() </a:t>
            </a:r>
            <a:r>
              <a:rPr lang="pt-BR" sz="2400" dirty="0" err="1"/>
              <a:t>Hook</a:t>
            </a:r>
            <a:endParaRPr lang="pt-BR" sz="2400" dirty="0"/>
          </a:p>
          <a:p>
            <a:r>
              <a:rPr lang="pt-BR" sz="2400" dirty="0" err="1"/>
              <a:t>Storybook</a:t>
            </a:r>
            <a:endParaRPr lang="pt-BR" sz="2400" dirty="0"/>
          </a:p>
          <a:p>
            <a:r>
              <a:rPr lang="pt-BR" sz="2400" dirty="0" err="1"/>
              <a:t>React</a:t>
            </a:r>
            <a:r>
              <a:rPr lang="pt-BR" sz="2400" dirty="0"/>
              <a:t> </a:t>
            </a:r>
            <a:r>
              <a:rPr lang="pt-BR" sz="2400" dirty="0" err="1"/>
              <a:t>Developer</a:t>
            </a:r>
            <a:r>
              <a:rPr lang="pt-BR" sz="2400" dirty="0"/>
              <a:t> Tools</a:t>
            </a:r>
          </a:p>
          <a:p>
            <a:r>
              <a:rPr lang="pt-BR" sz="2400" dirty="0"/>
              <a:t>RTL</a:t>
            </a:r>
          </a:p>
          <a:p>
            <a:r>
              <a:rPr lang="pt-BR" sz="2400" dirty="0"/>
              <a:t>Continuação/Finalização Trabalho 1 – </a:t>
            </a:r>
            <a:r>
              <a:rPr lang="pt-BR" sz="2400" dirty="0" err="1"/>
              <a:t>Typescript</a:t>
            </a:r>
            <a:r>
              <a:rPr lang="pt-BR" sz="2400" dirty="0"/>
              <a:t> + </a:t>
            </a:r>
            <a:r>
              <a:rPr lang="pt-BR" sz="2400" dirty="0" err="1"/>
              <a:t>React</a:t>
            </a:r>
            <a:r>
              <a:rPr lang="pt-BR" sz="2400" dirty="0"/>
              <a:t> </a:t>
            </a:r>
          </a:p>
          <a:p>
            <a:r>
              <a:rPr lang="pt-BR" sz="2400" dirty="0"/>
              <a:t>End.</a:t>
            </a:r>
          </a:p>
          <a:p>
            <a:endParaRPr lang="pt-BR" sz="24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A56AF4C-2870-0143-8609-D4381DC73E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76553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26F48B-CACC-DC4B-87E1-53CFE573A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Testes de integração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B36400-29C6-7447-9381-98CC7E1F1E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Testar múltiplas partes da aplicação que se conversam de uma vez só.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D8AD30A-E2B2-554C-8B67-98AB105C3B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0251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AE74D4-B5C2-4141-A51A-EA61BDCB9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Testes E2E – </a:t>
            </a:r>
            <a:r>
              <a:rPr lang="pt-BR" dirty="0" err="1"/>
              <a:t>End-to-End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BD4077-B595-304F-96EB-144BC1D458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Testar do Front-</a:t>
            </a:r>
            <a:r>
              <a:rPr lang="pt-BR" dirty="0" err="1"/>
              <a:t>end</a:t>
            </a:r>
            <a:r>
              <a:rPr lang="pt-BR" dirty="0"/>
              <a:t> até o Back-</a:t>
            </a:r>
            <a:r>
              <a:rPr lang="pt-BR" dirty="0" err="1"/>
              <a:t>end</a:t>
            </a:r>
            <a:r>
              <a:rPr lang="pt-BR" dirty="0"/>
              <a:t> da aplicação.</a:t>
            </a:r>
          </a:p>
          <a:p>
            <a:endParaRPr lang="pt-BR" dirty="0"/>
          </a:p>
          <a:p>
            <a:r>
              <a:rPr lang="pt-BR" dirty="0"/>
              <a:t>Consistem em imitar o </a:t>
            </a:r>
            <a:r>
              <a:rPr lang="pt-BR" dirty="0" err="1"/>
              <a:t>corportamento</a:t>
            </a:r>
            <a:r>
              <a:rPr lang="pt-BR" dirty="0"/>
              <a:t> de um usuário por um funcionalidade da aplicação. Ponta-a-Ponta.</a:t>
            </a:r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72E8E28-5C72-204D-8E80-6CAD94576E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4748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355597-46FF-E447-A5CC-446627FDC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Escrevendo Testes Unitários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5E35C34-875F-2B44-85DD-A1C81BEC39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100" indent="0">
              <a:buNone/>
            </a:pPr>
            <a:r>
              <a:rPr lang="pt-BR" dirty="0"/>
              <a:t>O primeiro passo para a realização dos testes unitários é escolher as Core </a:t>
            </a:r>
            <a:r>
              <a:rPr lang="pt-BR" dirty="0" err="1"/>
              <a:t>Features</a:t>
            </a:r>
            <a:r>
              <a:rPr lang="pt-BR" dirty="0"/>
              <a:t> que serão testadas.</a:t>
            </a:r>
          </a:p>
          <a:p>
            <a:pPr marL="38100" indent="0">
              <a:buNone/>
            </a:pPr>
            <a:endParaRPr lang="pt-BR" dirty="0"/>
          </a:p>
          <a:p>
            <a:pPr marL="38100" indent="0">
              <a:buNone/>
            </a:pPr>
            <a:r>
              <a:rPr lang="pt-BR" dirty="0"/>
              <a:t>No nosso caso, testaremos o cadastro de Alunos na nossa ferramenta.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A42C25B-EBA2-9248-AC24-B7ACC9E7C5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8930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DDA4DC-F5F8-444F-8910-693D9A62E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Escrevendo Testes Unitários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80260BC-69A2-5B4B-9D20-94E65ACC7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Iremos criar o nosso primeiro teste utilizando a @</a:t>
            </a:r>
            <a:r>
              <a:rPr lang="pt-BR" dirty="0" err="1"/>
              <a:t>testing-library</a:t>
            </a:r>
            <a:r>
              <a:rPr lang="pt-BR" dirty="0"/>
              <a:t>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298B42D-091B-DC41-B875-D1CF0DA616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23</a:t>
            </a:fld>
            <a:endParaRPr lang="pt-BR"/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C11FA892-76AB-0540-84F1-F84C3405D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51" y="3682124"/>
            <a:ext cx="83820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82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BCE1021-D018-9944-9BFA-C2162BE970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Tambem</a:t>
            </a:r>
            <a:r>
              <a:rPr lang="pt-BR" dirty="0"/>
              <a:t> utilizaremos a biblioteca</a:t>
            </a:r>
          </a:p>
          <a:p>
            <a:r>
              <a:rPr lang="pt-BR" dirty="0"/>
              <a:t>@</a:t>
            </a:r>
            <a:r>
              <a:rPr lang="pt-BR" dirty="0" err="1"/>
              <a:t>testing-library</a:t>
            </a:r>
            <a:r>
              <a:rPr lang="pt-BR" dirty="0"/>
              <a:t>/</a:t>
            </a:r>
            <a:r>
              <a:rPr lang="pt-BR" dirty="0" err="1"/>
              <a:t>jest</a:t>
            </a:r>
            <a:r>
              <a:rPr lang="pt-BR" dirty="0"/>
              <a:t>-dom para termos acesso a verificações de propriedades no dom.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02B3FDB-4C1F-104C-855C-930DC6858C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24</a:t>
            </a:fld>
            <a:endParaRPr lang="pt-BR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4ACF8248-F36F-DF43-9FD7-6580C30EB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Escrevendo Testes Unitários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A25B3D0-5F1B-7A43-ABBA-760095C29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534" y="4118209"/>
            <a:ext cx="4089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41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C5C23-FE7B-E149-8013-7F9F6A158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nosso primeiro teste: </a:t>
            </a:r>
            <a:r>
              <a:rPr lang="pt-BR" dirty="0" err="1"/>
              <a:t>Conditional</a:t>
            </a:r>
            <a:r>
              <a:rPr lang="pt-BR" dirty="0"/>
              <a:t> Display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F50A8E5-8EFD-5743-A97C-BD3EDDC28E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No nosso primeiro teste, iremos testar se, após o carregamento da página, o botão de </a:t>
            </a:r>
            <a:r>
              <a:rPr lang="pt-BR" dirty="0" err="1"/>
              <a:t>submit</a:t>
            </a:r>
            <a:r>
              <a:rPr lang="pt-BR" dirty="0"/>
              <a:t> do formulário estará desabilitado.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0B5C9CB-06AA-1140-87BA-9EFC873042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25</a:t>
            </a:fld>
            <a:endParaRPr lang="pt-BR"/>
          </a:p>
        </p:txBody>
      </p:sp>
      <p:pic>
        <p:nvPicPr>
          <p:cNvPr id="6" name="Imagem 5" descr="Linha do tempo&#10;&#10;Descrição gerada automaticamente com confiança baixa">
            <a:extLst>
              <a:ext uri="{FF2B5EF4-FFF2-40B4-BE49-F238E27FC236}">
                <a16:creationId xmlns:a16="http://schemas.microsoft.com/office/drawing/2014/main" id="{5ED95F9D-AB0A-EC48-9337-A91B4BE73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9007"/>
            <a:ext cx="9144000" cy="134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79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A9D363-F4BA-F44F-A642-99687BDCE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Testando a partir de eventos do usuário.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EE1BDE2-BDAD-564C-AD78-F939B79414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Para realizarmos testes imitando ações de usuário, realizaremos a utilização da biblioteca de </a:t>
            </a:r>
            <a:r>
              <a:rPr lang="pt-BR" dirty="0" err="1"/>
              <a:t>user-events</a:t>
            </a:r>
            <a:r>
              <a:rPr lang="pt-BR" dirty="0"/>
              <a:t>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808F731-1187-F44C-BE8B-D18AFAD06A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26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3A6D898-9632-8942-8114-F5B43DF11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925" y="4279244"/>
            <a:ext cx="60071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588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99DADF-EA90-4543-9F77-7437E7259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Primeiro teste utilizando eventos de usuário: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553C157-F60B-B243-A79D-6A9AF2088D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Nesse teste, validaremos o estado do botão de </a:t>
            </a:r>
            <a:r>
              <a:rPr lang="pt-BR" dirty="0" err="1"/>
              <a:t>submit</a:t>
            </a:r>
            <a:r>
              <a:rPr lang="pt-BR" dirty="0"/>
              <a:t> após o envio de telefone e e-mail válidos pelo usuário.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7305EFF-E520-C645-AF47-014864C33B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27</a:t>
            </a:fld>
            <a:endParaRPr lang="pt-BR"/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253A2E61-FF63-A14C-A8E7-D4A724283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143" y="4222552"/>
            <a:ext cx="9144000" cy="171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413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E9336C-918E-E049-A323-8521258E3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Segundo teste: </a:t>
            </a:r>
            <a:r>
              <a:rPr lang="pt-BR" dirty="0" err="1"/>
              <a:t>Side</a:t>
            </a:r>
            <a:r>
              <a:rPr lang="pt-BR" dirty="0"/>
              <a:t>-cases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7EF13F-514B-EF4B-80CB-C32160BB63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Nossa aplicação valida ambos os inputs de usuários(</a:t>
            </a:r>
            <a:r>
              <a:rPr lang="pt-BR" dirty="0" err="1"/>
              <a:t>email</a:t>
            </a:r>
            <a:r>
              <a:rPr lang="pt-BR" dirty="0"/>
              <a:t> e telefone) mas deveremos testar eles separadamente: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E19AC26-31A3-FD45-ADFB-7B5B0CF63C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28</a:t>
            </a:fld>
            <a:endParaRPr lang="pt-BR"/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D8AC861A-6A5E-D14F-AA94-46F4EDA28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79114"/>
            <a:ext cx="9144000" cy="1557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6741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210873-6A50-E14C-8BE1-F8366D770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Terceiro teste: Testando chamadas de métodos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84A52DF-2BB0-074D-9204-B8C2414983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2000" dirty="0"/>
              <a:t>Iremos validar se após o click e submissão do formulário, a função que veio através de </a:t>
            </a:r>
            <a:r>
              <a:rPr lang="pt-BR" sz="2000" dirty="0" err="1"/>
              <a:t>props</a:t>
            </a:r>
            <a:r>
              <a:rPr lang="pt-BR" sz="2000" dirty="0"/>
              <a:t> para cadastro de alunos foi chamada.</a:t>
            </a:r>
          </a:p>
          <a:p>
            <a:endParaRPr lang="pt-BR" sz="2000" dirty="0"/>
          </a:p>
          <a:p>
            <a:r>
              <a:rPr lang="pt-BR" sz="2000" dirty="0"/>
              <a:t>Utilizaremos o método da </a:t>
            </a:r>
            <a:r>
              <a:rPr lang="pt-BR" sz="2000" dirty="0" err="1"/>
              <a:t>jest</a:t>
            </a:r>
            <a:r>
              <a:rPr lang="pt-BR" sz="2000" dirty="0"/>
              <a:t>() : </a:t>
            </a:r>
            <a:r>
              <a:rPr lang="pt-BR" sz="2000" dirty="0" err="1"/>
              <a:t>toBeCalled</a:t>
            </a:r>
            <a:r>
              <a:rPr lang="pt-BR" sz="2000" dirty="0"/>
              <a:t>()</a:t>
            </a:r>
          </a:p>
          <a:p>
            <a:endParaRPr lang="pt-BR" sz="20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9CA6167-1701-C04E-B675-7C88F11819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29</a:t>
            </a:fld>
            <a:endParaRPr lang="pt-BR"/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EA34BFAE-296D-E44A-9235-89AC7E74E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87940"/>
            <a:ext cx="9144000" cy="188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543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A3C6A8-9555-D943-B47C-B26583C08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 do Curso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F1F46C-7064-2F40-AB3E-99A5644ED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7" y="1600200"/>
            <a:ext cx="6759303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1400" dirty="0"/>
              <a:t>Tópicos que serão abordados durante o curso:</a:t>
            </a:r>
          </a:p>
          <a:p>
            <a:r>
              <a:rPr lang="pt-BR" sz="1400" dirty="0" err="1"/>
              <a:t>Typescript</a:t>
            </a:r>
            <a:r>
              <a:rPr lang="pt-BR" sz="1400" dirty="0"/>
              <a:t>. - OK</a:t>
            </a:r>
          </a:p>
          <a:p>
            <a:r>
              <a:rPr lang="pt-BR" sz="1400" dirty="0" err="1"/>
              <a:t>Recap</a:t>
            </a:r>
            <a:r>
              <a:rPr lang="pt-BR" sz="1400" dirty="0"/>
              <a:t> </a:t>
            </a:r>
            <a:r>
              <a:rPr lang="pt-BR" sz="1400" dirty="0" err="1"/>
              <a:t>React</a:t>
            </a:r>
            <a:r>
              <a:rPr lang="pt-BR" sz="1400" dirty="0"/>
              <a:t> </a:t>
            </a:r>
            <a:r>
              <a:rPr lang="pt-BR" sz="1400" dirty="0" err="1"/>
              <a:t>Hooks</a:t>
            </a:r>
            <a:r>
              <a:rPr lang="pt-BR" sz="1400" dirty="0"/>
              <a:t> </a:t>
            </a:r>
            <a:r>
              <a:rPr lang="pt-BR" sz="1400" dirty="0" err="1"/>
              <a:t>and</a:t>
            </a:r>
            <a:r>
              <a:rPr lang="pt-BR" sz="1400" dirty="0"/>
              <a:t> Project </a:t>
            </a:r>
            <a:r>
              <a:rPr lang="pt-BR" sz="1400" dirty="0" err="1"/>
              <a:t>Structure</a:t>
            </a:r>
            <a:r>
              <a:rPr lang="pt-BR" sz="1400" dirty="0"/>
              <a:t>. - OK</a:t>
            </a:r>
          </a:p>
          <a:p>
            <a:r>
              <a:rPr lang="pt-BR" sz="1400" dirty="0"/>
              <a:t>Rotas (</a:t>
            </a:r>
            <a:r>
              <a:rPr lang="pt-BR" sz="1400" dirty="0" err="1"/>
              <a:t>React</a:t>
            </a:r>
            <a:r>
              <a:rPr lang="pt-BR" sz="1400" dirty="0"/>
              <a:t> </a:t>
            </a:r>
            <a:r>
              <a:rPr lang="pt-BR" sz="1400" dirty="0" err="1"/>
              <a:t>Router</a:t>
            </a:r>
            <a:r>
              <a:rPr lang="pt-BR" sz="1400" dirty="0"/>
              <a:t>). – OK</a:t>
            </a:r>
          </a:p>
          <a:p>
            <a:r>
              <a:rPr lang="pt-BR" sz="1400" dirty="0"/>
              <a:t>I18n. - OK</a:t>
            </a:r>
          </a:p>
          <a:p>
            <a:r>
              <a:rPr lang="pt-BR" sz="1400" dirty="0" err="1"/>
              <a:t>Code</a:t>
            </a:r>
            <a:r>
              <a:rPr lang="pt-BR" sz="1400" dirty="0"/>
              <a:t> </a:t>
            </a:r>
            <a:r>
              <a:rPr lang="pt-BR" sz="1400" dirty="0" err="1"/>
              <a:t>Splitting</a:t>
            </a:r>
            <a:r>
              <a:rPr lang="pt-BR" sz="1400" dirty="0"/>
              <a:t>. - OK </a:t>
            </a:r>
          </a:p>
          <a:p>
            <a:r>
              <a:rPr lang="pt-BR" sz="1400" dirty="0" err="1"/>
              <a:t>Custom</a:t>
            </a:r>
            <a:r>
              <a:rPr lang="pt-BR" sz="1400" dirty="0"/>
              <a:t> </a:t>
            </a:r>
            <a:r>
              <a:rPr lang="pt-BR" sz="1400" dirty="0" err="1"/>
              <a:t>Hooks</a:t>
            </a:r>
            <a:r>
              <a:rPr lang="pt-BR" sz="1400" dirty="0"/>
              <a:t> - OK</a:t>
            </a:r>
          </a:p>
          <a:p>
            <a:r>
              <a:rPr lang="pt-BR" sz="1400" dirty="0" err="1"/>
              <a:t>Storybook</a:t>
            </a:r>
            <a:r>
              <a:rPr lang="pt-BR" sz="1400" dirty="0"/>
              <a:t>. – 17/02</a:t>
            </a:r>
          </a:p>
          <a:p>
            <a:r>
              <a:rPr lang="pt-BR" sz="1400" dirty="0" err="1"/>
              <a:t>React</a:t>
            </a:r>
            <a:r>
              <a:rPr lang="pt-BR" sz="1400" dirty="0"/>
              <a:t> </a:t>
            </a:r>
            <a:r>
              <a:rPr lang="pt-BR" sz="1400" dirty="0" err="1"/>
              <a:t>Developer</a:t>
            </a:r>
            <a:r>
              <a:rPr lang="pt-BR" sz="1400" dirty="0"/>
              <a:t> Tools - </a:t>
            </a:r>
            <a:r>
              <a:rPr lang="pt-BR" sz="1400" dirty="0" err="1"/>
              <a:t>Profiling</a:t>
            </a:r>
            <a:r>
              <a:rPr lang="pt-BR" sz="1400" dirty="0"/>
              <a:t> - Performance Management. – 17/02</a:t>
            </a:r>
          </a:p>
          <a:p>
            <a:r>
              <a:rPr lang="pt-BR" sz="1400" dirty="0"/>
              <a:t>Testes com RTL (unitários, integração, e2e). - 17/02  - 23/02</a:t>
            </a:r>
          </a:p>
          <a:p>
            <a:r>
              <a:rPr lang="pt-BR" sz="1400" dirty="0" err="1"/>
              <a:t>Deploy</a:t>
            </a:r>
            <a:r>
              <a:rPr lang="pt-BR" sz="1400" dirty="0"/>
              <a:t> </a:t>
            </a:r>
            <a:r>
              <a:rPr lang="pt-BR" sz="1400" dirty="0" err="1"/>
              <a:t>on</a:t>
            </a:r>
            <a:r>
              <a:rPr lang="pt-BR" sz="1400" dirty="0"/>
              <a:t> AWS / </a:t>
            </a:r>
            <a:r>
              <a:rPr lang="pt-BR" sz="1400" dirty="0" err="1"/>
              <a:t>Azure</a:t>
            </a:r>
            <a:r>
              <a:rPr lang="pt-BR" sz="1400" dirty="0"/>
              <a:t>/ </a:t>
            </a:r>
            <a:r>
              <a:rPr lang="pt-BR" sz="1400" dirty="0" err="1"/>
              <a:t>Cloud</a:t>
            </a:r>
            <a:r>
              <a:rPr lang="pt-BR" sz="1400" dirty="0"/>
              <a:t> – 23/02</a:t>
            </a:r>
          </a:p>
          <a:p>
            <a:r>
              <a:rPr lang="pt-BR" sz="1400" dirty="0"/>
              <a:t>Integração em pipelines CI/CD (ex. </a:t>
            </a:r>
            <a:r>
              <a:rPr lang="pt-BR" sz="1400" dirty="0" err="1"/>
              <a:t>Jenkins</a:t>
            </a:r>
            <a:r>
              <a:rPr lang="pt-BR" sz="1400" dirty="0"/>
              <a:t>)  - 23/02</a:t>
            </a:r>
          </a:p>
          <a:p>
            <a:r>
              <a:rPr lang="pt-BR" sz="1400" dirty="0" err="1"/>
              <a:t>React</a:t>
            </a:r>
            <a:r>
              <a:rPr lang="pt-BR" sz="1400" dirty="0"/>
              <a:t> Query (Alternativa ao </a:t>
            </a:r>
            <a:r>
              <a:rPr lang="pt-BR" sz="1400" dirty="0" err="1"/>
              <a:t>Redux</a:t>
            </a:r>
            <a:r>
              <a:rPr lang="pt-BR" sz="1400" dirty="0"/>
              <a:t>). 24/02</a:t>
            </a:r>
          </a:p>
          <a:p>
            <a:r>
              <a:rPr lang="pt-BR" sz="1400" dirty="0"/>
              <a:t>Consumo de </a:t>
            </a:r>
            <a:r>
              <a:rPr lang="pt-BR" sz="1400" dirty="0" err="1"/>
              <a:t>APIs</a:t>
            </a:r>
            <a:r>
              <a:rPr lang="pt-BR" sz="1400" dirty="0"/>
              <a:t> </a:t>
            </a:r>
            <a:r>
              <a:rPr lang="pt-BR" sz="1400" dirty="0" err="1"/>
              <a:t>GraphQL</a:t>
            </a:r>
            <a:r>
              <a:rPr lang="pt-BR" sz="1400" dirty="0"/>
              <a:t>. - 24/02</a:t>
            </a:r>
          </a:p>
          <a:p>
            <a:r>
              <a:rPr lang="pt-BR" sz="1400" dirty="0" err="1"/>
              <a:t>Next.js</a:t>
            </a:r>
            <a:r>
              <a:rPr lang="pt-BR" sz="1400" dirty="0"/>
              <a:t>. 25/02</a:t>
            </a:r>
          </a:p>
          <a:p>
            <a:r>
              <a:rPr lang="pt-BR" sz="1400" dirty="0"/>
              <a:t>Animações. – 25/02</a:t>
            </a:r>
          </a:p>
          <a:p>
            <a:endParaRPr lang="pt-BR" sz="14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A56AF4C-2870-0143-8609-D4381DC73E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86292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4AD9B-0EB0-D340-ABD6-5A0919344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Verificando parâmetros utilizados para a chamada da função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025B48C-A048-3A42-B1F0-35018CF567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579B556-634D-E04D-8A46-CBAAE9C837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30</a:t>
            </a:fld>
            <a:endParaRPr lang="pt-BR"/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BD609EA0-4079-1840-A11C-9495DFA14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293"/>
            <a:ext cx="9144000" cy="517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16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824BBA-F056-E841-B5DF-946A45958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Unit </a:t>
            </a:r>
            <a:r>
              <a:rPr lang="pt-BR" dirty="0" err="1"/>
              <a:t>Tests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8D7BD89-34EB-F045-86CE-72AA5A5FCF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Durante os testes, é comum realizarmos a necessidade de melhorias, como por exemplo: Nomenclatura e identificadores de seletores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330B0EC-350E-4E4F-995E-B7F62AAFFA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31</a:t>
            </a:fld>
            <a:endParaRPr lang="pt-BR"/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99080AA1-92F7-814A-85F0-A9A48595B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07" y="4662433"/>
            <a:ext cx="86360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045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F267FC-666D-0A4A-ABC7-E0EF4AE0F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Naming</a:t>
            </a:r>
            <a:r>
              <a:rPr lang="pt-BR" dirty="0"/>
              <a:t> </a:t>
            </a:r>
            <a:r>
              <a:rPr lang="pt-BR" dirty="0" err="1"/>
              <a:t>Convention</a:t>
            </a:r>
            <a:r>
              <a:rPr lang="pt-BR" dirty="0"/>
              <a:t> para testes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93DF0FF-47E8-D44B-94D5-F498ED974C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2000" b="1" dirty="0"/>
              <a:t>&lt;test_method_</a:t>
            </a:r>
            <a:r>
              <a:rPr lang="pt-BR" sz="2000" b="1" dirty="0" err="1"/>
              <a:t>name</a:t>
            </a:r>
            <a:r>
              <a:rPr lang="pt-BR" sz="2000" b="1" dirty="0"/>
              <a:t>__</a:t>
            </a:r>
            <a:r>
              <a:rPr lang="pt-BR" sz="2000" b="1" dirty="0" err="1"/>
              <a:t>input__output</a:t>
            </a:r>
            <a:r>
              <a:rPr lang="pt-BR" sz="2000" b="1" dirty="0"/>
              <a:t>&gt;</a:t>
            </a:r>
          </a:p>
          <a:p>
            <a:endParaRPr lang="pt-BR" sz="2000" b="1" dirty="0"/>
          </a:p>
          <a:p>
            <a:endParaRPr lang="pt-BR" sz="2000" b="1" dirty="0"/>
          </a:p>
          <a:p>
            <a:endParaRPr lang="pt-BR" sz="2000" b="1" dirty="0"/>
          </a:p>
          <a:p>
            <a:pPr marL="38100" indent="0">
              <a:buNone/>
            </a:pPr>
            <a:endParaRPr lang="pt-BR" sz="20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0C895FB-E135-4A48-9ED3-16F8666CB6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32</a:t>
            </a:fld>
            <a:endParaRPr lang="pt-BR"/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E854765E-342E-9B46-BE71-95D9634FE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8162"/>
            <a:ext cx="9144000" cy="5189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941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62397D-49A0-1544-9ACD-B4F4F44DC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Unit </a:t>
            </a:r>
            <a:r>
              <a:rPr lang="pt-BR" dirty="0" err="1"/>
              <a:t>Tests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1B89BF-9691-C448-A0A7-47F7C8941A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Quando estamos realizando os testes de Componentes de UI, nós vamos querer sempre imitar o comportamento do usuário na página e as chamadas de métodos, validando a chamada de output dos mesmos.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FFEBBAB-E59C-1E4A-A732-DB62CAE6A4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82165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E698B1-2F28-5D44-ADCB-B271370C4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 </a:t>
            </a:r>
            <a:r>
              <a:rPr lang="pt-BR" dirty="0" err="1"/>
              <a:t>Coverage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4782961-1761-2342-8FC3-73E5D04C66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2400" dirty="0"/>
              <a:t>É sempre interessante no início dos projetos a na implementação de um processo de </a:t>
            </a:r>
            <a:r>
              <a:rPr lang="pt-BR" sz="2400" dirty="0" err="1"/>
              <a:t>DevOps</a:t>
            </a:r>
            <a:r>
              <a:rPr lang="pt-BR" sz="2400" dirty="0"/>
              <a:t> a verificação do testes da aplicação. Tanto execução quanto cobertura de código sendo testado. Nesse caso podemos utilizar a </a:t>
            </a:r>
            <a:r>
              <a:rPr lang="pt-BR" sz="2400" dirty="0" err="1"/>
              <a:t>flag</a:t>
            </a:r>
            <a:r>
              <a:rPr lang="pt-BR" sz="2400" dirty="0"/>
              <a:t> de </a:t>
            </a:r>
            <a:r>
              <a:rPr lang="pt-BR" sz="2400" dirty="0" err="1"/>
              <a:t>coverage</a:t>
            </a:r>
            <a:r>
              <a:rPr lang="pt-BR" sz="2400" dirty="0"/>
              <a:t> na execução dos testes.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5F9C560-4F2F-694E-8559-1E75EFF3A1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34</a:t>
            </a:fld>
            <a:endParaRPr lang="pt-BR"/>
          </a:p>
        </p:txBody>
      </p:sp>
      <p:pic>
        <p:nvPicPr>
          <p:cNvPr id="6" name="Imagem 5" descr="Interface gráfica do usuário, Texto, Aplicativo, chat ou mensagem de texto&#10;&#10;Descrição gerada automaticamente">
            <a:extLst>
              <a:ext uri="{FF2B5EF4-FFF2-40B4-BE49-F238E27FC236}">
                <a16:creationId xmlns:a16="http://schemas.microsoft.com/office/drawing/2014/main" id="{76FAEFD3-E78D-2540-BB85-D7F8EBF77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440" y="4697875"/>
            <a:ext cx="5118100" cy="17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7253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03391-7811-6746-AE4E-81DF63305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Testes E2E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63D628-ABC8-8C4B-A1D7-001EA1C913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2800" dirty="0"/>
              <a:t>Iremos realizar a criação de alguns testes E2E, ou seja, emularemos a comportamento de um usuário na nossa ferramenta.</a:t>
            </a:r>
          </a:p>
          <a:p>
            <a:endParaRPr lang="pt-BR" sz="2800" dirty="0"/>
          </a:p>
          <a:p>
            <a:r>
              <a:rPr lang="pt-BR" sz="2800" dirty="0"/>
              <a:t>Para isso utilizaremos as seguintes bibliotecas:</a:t>
            </a:r>
          </a:p>
          <a:p>
            <a:r>
              <a:rPr lang="pt-BR" sz="2800" dirty="0" err="1"/>
              <a:t>Cypress</a:t>
            </a:r>
            <a:r>
              <a:rPr lang="pt-BR" sz="2800" dirty="0"/>
              <a:t> </a:t>
            </a:r>
          </a:p>
          <a:p>
            <a:r>
              <a:rPr lang="pt-BR" sz="2800" dirty="0"/>
              <a:t>@</a:t>
            </a:r>
            <a:r>
              <a:rPr lang="pt-BR" sz="2800" dirty="0" err="1"/>
              <a:t>Testing-library</a:t>
            </a:r>
            <a:r>
              <a:rPr lang="pt-BR" sz="2800" dirty="0"/>
              <a:t>/</a:t>
            </a:r>
            <a:r>
              <a:rPr lang="pt-BR" sz="2800" dirty="0" err="1"/>
              <a:t>cypress</a:t>
            </a:r>
            <a:endParaRPr lang="pt-BR" sz="2800" dirty="0"/>
          </a:p>
          <a:p>
            <a:r>
              <a:rPr lang="pt-BR" sz="2800" dirty="0" err="1"/>
              <a:t>Testing</a:t>
            </a:r>
            <a:r>
              <a:rPr lang="pt-BR" sz="2800" dirty="0"/>
              <a:t> Playground</a:t>
            </a:r>
          </a:p>
          <a:p>
            <a:pPr marL="38100" indent="0">
              <a:buNone/>
            </a:pPr>
            <a:endParaRPr lang="pt-BR" sz="28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95D656-47BC-CC4F-B226-2722BFFA03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02037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-1527842" y="1870542"/>
            <a:ext cx="5122800" cy="3417133"/>
          </a:xfrm>
          <a:prstGeom prst="ellipse">
            <a:avLst/>
          </a:prstGeom>
          <a:noFill/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Hora de </a:t>
            </a:r>
            <a:r>
              <a:rPr lang="en" dirty="0" err="1"/>
              <a:t>colocar</a:t>
            </a:r>
            <a:r>
              <a:rPr lang="en" dirty="0"/>
              <a:t> a </a:t>
            </a:r>
            <a:r>
              <a:rPr lang="en" dirty="0" err="1"/>
              <a:t>mão</a:t>
            </a:r>
            <a:r>
              <a:rPr lang="en" dirty="0"/>
              <a:t> no </a:t>
            </a:r>
            <a:r>
              <a:rPr lang="en" dirty="0" err="1"/>
              <a:t>código</a:t>
            </a:r>
            <a:endParaRPr dirty="0">
              <a:solidFill>
                <a:srgbClr val="39C0BA"/>
              </a:solidFill>
            </a:endParaRPr>
          </a:p>
        </p:txBody>
      </p:sp>
      <p:sp>
        <p:nvSpPr>
          <p:cNvPr id="147" name="Google Shape;147;p21"/>
          <p:cNvSpPr txBox="1">
            <a:spLocks noGrp="1"/>
          </p:cNvSpPr>
          <p:nvPr>
            <p:ph type="body" idx="1"/>
          </p:nvPr>
        </p:nvSpPr>
        <p:spPr>
          <a:xfrm>
            <a:off x="3710572" y="2640967"/>
            <a:ext cx="5202549" cy="24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Trabalho 1 – </a:t>
            </a:r>
            <a:r>
              <a:rPr lang="pt-BR" dirty="0" err="1"/>
              <a:t>React</a:t>
            </a:r>
            <a:r>
              <a:rPr lang="pt-BR" dirty="0"/>
              <a:t> + </a:t>
            </a:r>
            <a:r>
              <a:rPr lang="pt-BR" dirty="0" err="1"/>
              <a:t>Typescript</a:t>
            </a:r>
            <a:endParaRPr lang="en-US" dirty="0"/>
          </a:p>
        </p:txBody>
      </p:sp>
      <p:sp>
        <p:nvSpPr>
          <p:cNvPr id="148" name="Google Shape;148;p21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02306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1800" dirty="0"/>
              <a:t>Foi solicitada por uma empresa a criação de uma </a:t>
            </a:r>
            <a:r>
              <a:rPr lang="pt-BR" sz="1800" dirty="0" err="1"/>
              <a:t>Landing</a:t>
            </a:r>
            <a:r>
              <a:rPr lang="pt-BR" sz="1800" dirty="0"/>
              <a:t> Page para realizar a captação de novos usuários para um aplicativo.</a:t>
            </a:r>
          </a:p>
          <a:p>
            <a:pPr marL="38100" indent="0">
              <a:buNone/>
            </a:pPr>
            <a:endParaRPr lang="pt-BR" sz="1800" dirty="0"/>
          </a:p>
          <a:p>
            <a:pPr marL="38100" indent="0">
              <a:buNone/>
            </a:pPr>
            <a:r>
              <a:rPr lang="pt-BR" sz="1800" dirty="0"/>
              <a:t>Essa </a:t>
            </a:r>
            <a:r>
              <a:rPr lang="pt-BR" sz="1800" dirty="0" err="1"/>
              <a:t>Landing</a:t>
            </a:r>
            <a:r>
              <a:rPr lang="pt-BR" sz="1800" dirty="0"/>
              <a:t> Page deve agregar as seguintes funcionalidades</a:t>
            </a:r>
          </a:p>
          <a:p>
            <a:pPr marL="38100" indent="0">
              <a:buNone/>
            </a:pPr>
            <a:endParaRPr lang="pt-BR" sz="1800" dirty="0"/>
          </a:p>
          <a:p>
            <a:pPr>
              <a:buFontTx/>
              <a:buChar char="-"/>
            </a:pPr>
            <a:r>
              <a:rPr lang="pt-BR" sz="1800" dirty="0"/>
              <a:t>Descrição em geral da ferramenta.</a:t>
            </a:r>
          </a:p>
          <a:p>
            <a:pPr>
              <a:buFontTx/>
              <a:buChar char="-"/>
            </a:pPr>
            <a:r>
              <a:rPr lang="pt-BR" sz="1800" dirty="0"/>
              <a:t>Formulário simples para captação/cadastro de novos usuários</a:t>
            </a:r>
          </a:p>
          <a:p>
            <a:pPr>
              <a:buFontTx/>
              <a:buChar char="-"/>
            </a:pPr>
            <a:r>
              <a:rPr lang="pt-BR" sz="1800" dirty="0"/>
              <a:t>Exibir uma lista com </a:t>
            </a:r>
            <a:r>
              <a:rPr lang="pt-BR" sz="1800" dirty="0" err="1"/>
              <a:t>review</a:t>
            </a:r>
            <a:r>
              <a:rPr lang="pt-BR" sz="1800" dirty="0"/>
              <a:t> de usuários</a:t>
            </a:r>
          </a:p>
          <a:p>
            <a:pPr>
              <a:buFontTx/>
              <a:buChar char="-"/>
            </a:pPr>
            <a:endParaRPr lang="pt-BR" sz="18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37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Aplicação:</a:t>
            </a:r>
          </a:p>
        </p:txBody>
      </p:sp>
    </p:spTree>
    <p:extLst>
      <p:ext uri="{BB962C8B-B14F-4D97-AF65-F5344CB8AC3E}">
        <p14:creationId xmlns:p14="http://schemas.microsoft.com/office/powerpoint/2010/main" val="34927323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42B14D8-18C4-B842-98BE-494F061E00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38</a:t>
            </a:fld>
            <a:endParaRPr lang="pt-BR"/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96465387-4723-8B4A-B8EC-FDD508F76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520" y="529335"/>
            <a:ext cx="4880960" cy="579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544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945150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Cadastro de Usuários(</a:t>
            </a:r>
            <a:r>
              <a:rPr lang="pt-BR" sz="1600" dirty="0" err="1"/>
              <a:t>end-users</a:t>
            </a:r>
            <a:r>
              <a:rPr lang="pt-BR" sz="1600" dirty="0"/>
              <a:t>), Pedidos e Produtos – Poderá ser feito em memória ou reutilizando o server em </a:t>
            </a:r>
            <a:r>
              <a:rPr lang="pt-BR" sz="1600" dirty="0" err="1"/>
              <a:t>Node.js</a:t>
            </a:r>
            <a:r>
              <a:rPr lang="pt-BR" sz="1600" dirty="0"/>
              <a:t>: </a:t>
            </a:r>
            <a:r>
              <a:rPr lang="pt-BR" sz="1600" dirty="0">
                <a:hlinkClick r:id="rId2"/>
              </a:rPr>
              <a:t>https://github.com/dobarco/puc-react-vent</a:t>
            </a:r>
            <a:endParaRPr lang="pt-BR" sz="1600" dirty="0"/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Utilização da biblioteca </a:t>
            </a:r>
            <a:r>
              <a:rPr lang="pt-BR" sz="1600" dirty="0" err="1"/>
              <a:t>Axios</a:t>
            </a:r>
            <a:r>
              <a:rPr lang="pt-BR" sz="1600" dirty="0"/>
              <a:t>/i18n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Utilização de </a:t>
            </a:r>
            <a:r>
              <a:rPr lang="pt-BR" sz="1600" dirty="0" err="1"/>
              <a:t>React</a:t>
            </a:r>
            <a:r>
              <a:rPr lang="pt-BR" sz="1600" dirty="0"/>
              <a:t> </a:t>
            </a:r>
            <a:r>
              <a:rPr lang="pt-BR" sz="1600" dirty="0" err="1"/>
              <a:t>Hooks</a:t>
            </a:r>
            <a:r>
              <a:rPr lang="pt-BR" sz="1600" dirty="0"/>
              <a:t> (</a:t>
            </a:r>
            <a:r>
              <a:rPr lang="pt-BR" sz="1600" dirty="0" err="1"/>
              <a:t>useState</a:t>
            </a:r>
            <a:r>
              <a:rPr lang="pt-BR" sz="1600" dirty="0"/>
              <a:t>, </a:t>
            </a:r>
            <a:r>
              <a:rPr lang="pt-BR" sz="1600" dirty="0" err="1"/>
              <a:t>useReducer</a:t>
            </a:r>
            <a:r>
              <a:rPr lang="pt-BR" sz="1600" dirty="0"/>
              <a:t>, </a:t>
            </a:r>
            <a:r>
              <a:rPr lang="pt-BR" sz="1600" dirty="0" err="1"/>
              <a:t>useEffect</a:t>
            </a:r>
            <a:r>
              <a:rPr lang="pt-BR" sz="1600" dirty="0"/>
              <a:t>, </a:t>
            </a:r>
            <a:r>
              <a:rPr lang="pt-BR" sz="1600" dirty="0" err="1"/>
              <a:t>useCallback</a:t>
            </a:r>
            <a:r>
              <a:rPr lang="pt-BR" sz="1600" dirty="0"/>
              <a:t>, </a:t>
            </a:r>
            <a:r>
              <a:rPr lang="pt-BR" sz="1600" dirty="0" err="1"/>
              <a:t>useContext</a:t>
            </a:r>
            <a:r>
              <a:rPr lang="pt-BR" sz="1600" dirty="0"/>
              <a:t>) utilizar de acordo com a necessidade.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 err="1"/>
              <a:t>Tipagem</a:t>
            </a:r>
            <a:r>
              <a:rPr lang="pt-BR" sz="1600" dirty="0"/>
              <a:t> estática de variáveis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 err="1"/>
              <a:t>Renderização</a:t>
            </a:r>
            <a:r>
              <a:rPr lang="pt-BR" sz="1600" dirty="0"/>
              <a:t> de </a:t>
            </a:r>
            <a:r>
              <a:rPr lang="pt-BR" sz="1600" dirty="0" err="1"/>
              <a:t>reviews</a:t>
            </a:r>
            <a:r>
              <a:rPr lang="pt-BR" sz="1600" dirty="0"/>
              <a:t> de usuários.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 err="1"/>
              <a:t>Type</a:t>
            </a:r>
            <a:r>
              <a:rPr lang="pt-BR" sz="1600" dirty="0"/>
              <a:t> Alias/Interface para criação de variáveis utilizadas pela ferramenta.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Quebra correta de componentes e estruturação do projeto.</a:t>
            </a:r>
          </a:p>
          <a:p>
            <a:pPr>
              <a:buFontTx/>
              <a:buChar char="-"/>
            </a:pPr>
            <a:endParaRPr lang="pt-BR" sz="16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39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Features</a:t>
            </a:r>
            <a:r>
              <a:rPr lang="pt-BR"/>
              <a:t> Avaliadas</a:t>
            </a:r>
          </a:p>
        </p:txBody>
      </p:sp>
    </p:spTree>
    <p:extLst>
      <p:ext uri="{BB962C8B-B14F-4D97-AF65-F5344CB8AC3E}">
        <p14:creationId xmlns:p14="http://schemas.microsoft.com/office/powerpoint/2010/main" val="757716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useRef</a:t>
            </a:r>
            <a:r>
              <a:rPr lang="pt-BR" dirty="0"/>
              <a:t>()</a:t>
            </a:r>
            <a:endParaRPr dirty="0"/>
          </a:p>
        </p:txBody>
      </p:sp>
      <p:sp>
        <p:nvSpPr>
          <p:cNvPr id="96" name="Google Shape;96;p15"/>
          <p:cNvSpPr txBox="1"/>
          <p:nvPr/>
        </p:nvSpPr>
        <p:spPr>
          <a:xfrm>
            <a:off x="502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 sz="3000" dirty="0">
              <a:solidFill>
                <a:srgbClr val="2E3037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4146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"/>
          <p:cNvSpPr txBox="1">
            <a:spLocks noGrp="1"/>
          </p:cNvSpPr>
          <p:nvPr>
            <p:ph type="ctrTitle" idx="4294967295"/>
          </p:nvPr>
        </p:nvSpPr>
        <p:spPr>
          <a:xfrm>
            <a:off x="1336100" y="1679850"/>
            <a:ext cx="73377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2E3037"/>
                </a:solidFill>
              </a:rPr>
              <a:t>OBRIGADO A TODOS!</a:t>
            </a:r>
            <a:endParaRPr sz="2200" b="1" dirty="0">
              <a:solidFill>
                <a:srgbClr val="2E3037"/>
              </a:solidFill>
            </a:endParaRPr>
          </a:p>
        </p:txBody>
      </p:sp>
      <p:sp>
        <p:nvSpPr>
          <p:cNvPr id="320" name="Google Shape;320;p35"/>
          <p:cNvSpPr txBox="1">
            <a:spLocks noGrp="1"/>
          </p:cNvSpPr>
          <p:nvPr>
            <p:ph type="subTitle" idx="4294967295"/>
          </p:nvPr>
        </p:nvSpPr>
        <p:spPr>
          <a:xfrm>
            <a:off x="1336100" y="3022650"/>
            <a:ext cx="7337700" cy="8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 err="1"/>
              <a:t>Perguntas</a:t>
            </a:r>
            <a:r>
              <a:rPr lang="en" sz="3600" b="1" dirty="0"/>
              <a:t>?</a:t>
            </a:r>
            <a:endParaRPr sz="3600" b="1" dirty="0">
              <a:solidFill>
                <a:srgbClr val="F3F3F3"/>
              </a:solidFill>
            </a:endParaRPr>
          </a:p>
        </p:txBody>
      </p:sp>
      <p:sp>
        <p:nvSpPr>
          <p:cNvPr id="321" name="Google Shape;321;p35"/>
          <p:cNvSpPr txBox="1">
            <a:spLocks noGrp="1"/>
          </p:cNvSpPr>
          <p:nvPr>
            <p:ph type="body" idx="4294967295"/>
          </p:nvPr>
        </p:nvSpPr>
        <p:spPr>
          <a:xfrm>
            <a:off x="1336100" y="3797025"/>
            <a:ext cx="7337700" cy="11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3F3F3"/>
                </a:solidFill>
              </a:rPr>
              <a:t>You can find me at</a:t>
            </a:r>
          </a:p>
          <a:p>
            <a:pPr marL="0" lvl="0" indent="0">
              <a:buNone/>
            </a:pPr>
            <a:r>
              <a:rPr lang="pt-BR" sz="2200" dirty="0" err="1"/>
              <a:t>https</a:t>
            </a:r>
            <a:r>
              <a:rPr lang="pt-BR" sz="2200" dirty="0"/>
              <a:t>://</a:t>
            </a:r>
            <a:r>
              <a:rPr lang="pt-BR" sz="2200" dirty="0" err="1"/>
              <a:t>www.linkedin.com</a:t>
            </a:r>
            <a:r>
              <a:rPr lang="pt-BR" sz="2200" dirty="0"/>
              <a:t>/in/</a:t>
            </a:r>
            <a:r>
              <a:rPr lang="pt-BR" sz="2200" dirty="0" err="1"/>
              <a:t>rafaeldobarco</a:t>
            </a:r>
            <a:r>
              <a:rPr lang="pt-BR" sz="2200" dirty="0"/>
              <a:t>/</a:t>
            </a:r>
            <a:endParaRPr sz="2200" dirty="0">
              <a:solidFill>
                <a:srgbClr val="F3F3F3"/>
              </a:solidFill>
            </a:endParaRPr>
          </a:p>
        </p:txBody>
      </p:sp>
      <p:sp>
        <p:nvSpPr>
          <p:cNvPr id="322" name="Google Shape;322;p3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FA70E97-0CAB-CA4E-A91E-CC66B27359E0}"/>
              </a:ext>
            </a:extLst>
          </p:cNvPr>
          <p:cNvSpPr txBox="1"/>
          <p:nvPr/>
        </p:nvSpPr>
        <p:spPr>
          <a:xfrm>
            <a:off x="1765738" y="27432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829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r>
              <a:rPr lang="pt-BR" sz="2400" dirty="0"/>
              <a:t>O </a:t>
            </a:r>
            <a:r>
              <a:rPr lang="pt-BR" sz="2400" dirty="0" err="1"/>
              <a:t>useRef</a:t>
            </a:r>
            <a:r>
              <a:rPr lang="pt-BR" sz="2400" dirty="0"/>
              <a:t> atua como uma função que retorna um objeto </a:t>
            </a:r>
            <a:r>
              <a:rPr lang="pt-BR"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</a:t>
            </a:r>
            <a:r>
              <a:rPr lang="pt-BR" sz="2400" dirty="0"/>
              <a:t> e recebe um argumento que inicializa a propriedade .</a:t>
            </a:r>
            <a:r>
              <a:rPr lang="pt-BR" sz="2400" dirty="0" err="1"/>
              <a:t>current</a:t>
            </a:r>
            <a:r>
              <a:rPr lang="pt-BR" sz="2400" dirty="0"/>
              <a:t> desse objeto. </a:t>
            </a:r>
          </a:p>
          <a:p>
            <a:pPr>
              <a:buFontTx/>
              <a:buChar char="-"/>
            </a:pPr>
            <a:endParaRPr lang="pt-BR" sz="2400" dirty="0"/>
          </a:p>
          <a:p>
            <a:pPr>
              <a:buFontTx/>
              <a:buChar char="-"/>
            </a:pPr>
            <a:endParaRPr lang="pt-BR" sz="24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3D9F9A-7F48-BA4B-BB1D-F59436AE4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839" y="4168665"/>
            <a:ext cx="6946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50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r>
              <a:rPr lang="pt-BR" sz="2400" dirty="0"/>
              <a:t>No exemplo abaixo, teremos acesso ao retorno do </a:t>
            </a:r>
            <a:r>
              <a:rPr lang="pt-BR" sz="2400" dirty="0" err="1"/>
              <a:t>hook</a:t>
            </a:r>
            <a:r>
              <a:rPr lang="pt-BR" sz="2400" dirty="0"/>
              <a:t> </a:t>
            </a:r>
            <a:r>
              <a:rPr lang="pt-BR" sz="2400" dirty="0" err="1"/>
              <a:t>useRef</a:t>
            </a:r>
            <a:r>
              <a:rPr lang="pt-BR" sz="2400" dirty="0"/>
              <a:t> através da variável </a:t>
            </a:r>
            <a:r>
              <a:rPr lang="pt-BR" sz="2400" dirty="0" err="1"/>
              <a:t>nomeInput</a:t>
            </a:r>
            <a:r>
              <a:rPr lang="pt-BR" sz="2400" dirty="0"/>
              <a:t>. </a:t>
            </a:r>
          </a:p>
          <a:p>
            <a:pPr>
              <a:buFontTx/>
              <a:buChar char="-"/>
            </a:pPr>
            <a:endParaRPr lang="pt-BR" sz="2400" dirty="0"/>
          </a:p>
          <a:p>
            <a:pPr>
              <a:buFontTx/>
              <a:buChar char="-"/>
            </a:pPr>
            <a:r>
              <a:rPr lang="pt-BR" sz="2400" dirty="0"/>
              <a:t>Com esse objeto é possível </a:t>
            </a:r>
            <a:r>
              <a:rPr lang="pt-BR"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acessar elementos DOM ou do React</a:t>
            </a:r>
            <a:r>
              <a:rPr lang="pt-BR" sz="2400" dirty="0"/>
              <a:t> e também </a:t>
            </a:r>
            <a:r>
              <a:rPr lang="pt-BR"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manter uma variável mutável em</a:t>
            </a:r>
            <a:r>
              <a:rPr lang="pt-BR" dirty="0">
                <a:hlinkClick r:id="rId3"/>
              </a:rPr>
              <a:t> </a:t>
            </a:r>
            <a:r>
              <a:rPr lang="pt-BR"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componentes funcionais</a:t>
            </a:r>
            <a:r>
              <a:rPr lang="pt-BR" sz="2400" dirty="0"/>
              <a:t> (similar a uma variável de instância em uma classe).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3D9F9A-7F48-BA4B-BB1D-F59436AE4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508" y="5506225"/>
            <a:ext cx="6946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61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r>
              <a:rPr lang="pt-BR" sz="2400" dirty="0"/>
              <a:t>Em componentes funcionais existe duas maneiras de manter dados entre as </a:t>
            </a:r>
            <a:r>
              <a:rPr lang="pt-BR" sz="2400" dirty="0" err="1"/>
              <a:t>renderizações</a:t>
            </a:r>
            <a:r>
              <a:rPr lang="pt-BR" sz="2400" dirty="0"/>
              <a:t>: em uma variável de estado ou com um ref. Cada atualização nas variáveis de estado causa uma nova </a:t>
            </a:r>
            <a:r>
              <a:rPr lang="pt-BR" sz="2400" dirty="0" err="1"/>
              <a:t>renderização</a:t>
            </a:r>
            <a:r>
              <a:rPr lang="pt-BR" sz="2400" dirty="0"/>
              <a:t> do componente, certo? O mesmo não acontece se usarmos </a:t>
            </a:r>
            <a:r>
              <a:rPr lang="pt-BR" sz="2400" dirty="0" err="1"/>
              <a:t>refs</a:t>
            </a:r>
            <a:r>
              <a:rPr lang="pt-BR" sz="2400" dirty="0"/>
              <a:t>, pois mudar propriedade </a:t>
            </a:r>
            <a:r>
              <a:rPr lang="pt-BR" sz="1800" dirty="0"/>
              <a:t>.</a:t>
            </a:r>
            <a:r>
              <a:rPr lang="pt-BR" sz="1800" dirty="0" err="1"/>
              <a:t>current</a:t>
            </a:r>
            <a:r>
              <a:rPr lang="pt-BR" sz="2400" dirty="0"/>
              <a:t> não causará uma nova </a:t>
            </a:r>
            <a:r>
              <a:rPr lang="pt-BR" sz="2400" dirty="0" err="1"/>
              <a:t>renderização</a:t>
            </a:r>
            <a:r>
              <a:rPr lang="pt-BR" sz="2400" dirty="0"/>
              <a:t>. </a:t>
            </a:r>
            <a:endParaRPr lang="pt-BR" sz="18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84453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8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0A22A626-2E4F-3244-B521-FC252EBE6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8119"/>
            <a:ext cx="9144000" cy="560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05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400" dirty="0"/>
              <a:t>Cenários em que a utilização desse </a:t>
            </a:r>
            <a:r>
              <a:rPr lang="pt-BR" sz="2400" dirty="0" err="1"/>
              <a:t>hook</a:t>
            </a:r>
            <a:r>
              <a:rPr lang="pt-BR" sz="2400" dirty="0"/>
              <a:t> é recomendada:</a:t>
            </a:r>
          </a:p>
          <a:p>
            <a:pPr marL="38100" indent="0">
              <a:buNone/>
            </a:pPr>
            <a:endParaRPr lang="pt-BR" sz="2400" dirty="0"/>
          </a:p>
          <a:p>
            <a:r>
              <a:rPr lang="pt-BR" sz="2400" dirty="0"/>
              <a:t>Gerenciamento de foco, seleção de texto, ou reprodução de mídia.</a:t>
            </a:r>
          </a:p>
          <a:p>
            <a:endParaRPr lang="pt-BR" sz="2400" dirty="0"/>
          </a:p>
          <a:p>
            <a:r>
              <a:rPr lang="pt-BR" sz="2400" dirty="0"/>
              <a:t>Engatilhar animações imperativas.</a:t>
            </a:r>
          </a:p>
          <a:p>
            <a:endParaRPr lang="pt-BR" sz="2400" dirty="0"/>
          </a:p>
          <a:p>
            <a:r>
              <a:rPr lang="pt-BR" sz="2400" dirty="0"/>
              <a:t>Integração com bibliotecas DOM de terceiros.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9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7029328"/>
      </p:ext>
    </p:extLst>
  </p:cSld>
  <p:clrMapOvr>
    <a:masterClrMapping/>
  </p:clrMapOvr>
</p:sld>
</file>

<file path=ppt/theme/theme1.xml><?xml version="1.0" encoding="utf-8"?>
<a:theme xmlns:a="http://schemas.openxmlformats.org/drawingml/2006/main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43953</TotalTime>
  <Words>1280</Words>
  <Application>Microsoft Macintosh PowerPoint</Application>
  <PresentationFormat>Apresentação na tela (4:3)</PresentationFormat>
  <Paragraphs>204</Paragraphs>
  <Slides>40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40</vt:i4>
      </vt:variant>
    </vt:vector>
  </HeadingPairs>
  <TitlesOfParts>
    <vt:vector size="43" baseType="lpstr">
      <vt:lpstr>Arial</vt:lpstr>
      <vt:lpstr>Quicksand</vt:lpstr>
      <vt:lpstr>Eleanor template</vt:lpstr>
      <vt:lpstr>React JS</vt:lpstr>
      <vt:lpstr>Tópicos abordados durante a aula de hoje</vt:lpstr>
      <vt:lpstr>Agenda do Curso</vt:lpstr>
      <vt:lpstr>useRef()</vt:lpstr>
      <vt:lpstr>UseRef() Hook</vt:lpstr>
      <vt:lpstr>UseRef() Hook</vt:lpstr>
      <vt:lpstr>UseRef() Hook</vt:lpstr>
      <vt:lpstr>UseRef() Hook</vt:lpstr>
      <vt:lpstr>UseRef() Hook</vt:lpstr>
      <vt:lpstr>Storybook</vt:lpstr>
      <vt:lpstr>React Developer Tools</vt:lpstr>
      <vt:lpstr>React Testing.</vt:lpstr>
      <vt:lpstr>Por que devemos testar nossas aplicações?</vt:lpstr>
      <vt:lpstr>O que devemos testar?</vt:lpstr>
      <vt:lpstr>O que devemos testar no React.</vt:lpstr>
      <vt:lpstr>Tipos de testes: Caixa Preta</vt:lpstr>
      <vt:lpstr>Tipos de testes: Caixa Branca</vt:lpstr>
      <vt:lpstr>Testes Unitários</vt:lpstr>
      <vt:lpstr>Testes unitários</vt:lpstr>
      <vt:lpstr>Testes de integração</vt:lpstr>
      <vt:lpstr>Testes E2E – End-to-End</vt:lpstr>
      <vt:lpstr>Escrevendo Testes Unitários</vt:lpstr>
      <vt:lpstr>Escrevendo Testes Unitários</vt:lpstr>
      <vt:lpstr>Escrevendo Testes Unitários</vt:lpstr>
      <vt:lpstr>O nosso primeiro teste: Conditional Display</vt:lpstr>
      <vt:lpstr>Testando a partir de eventos do usuário.</vt:lpstr>
      <vt:lpstr>Primeiro teste utilizando eventos de usuário:</vt:lpstr>
      <vt:lpstr>O Segundo teste: Side-cases</vt:lpstr>
      <vt:lpstr>Terceiro teste: Testando chamadas de métodos</vt:lpstr>
      <vt:lpstr>Verificando parâmetros utilizados para a chamada da função</vt:lpstr>
      <vt:lpstr>Unit Tests</vt:lpstr>
      <vt:lpstr>Naming Convention para testes</vt:lpstr>
      <vt:lpstr>Unit Tests</vt:lpstr>
      <vt:lpstr>Test Coverage</vt:lpstr>
      <vt:lpstr>Testes E2E</vt:lpstr>
      <vt:lpstr>Hora de colocar a mão no código</vt:lpstr>
      <vt:lpstr>Aplicação:</vt:lpstr>
      <vt:lpstr>Apresentação do PowerPoint</vt:lpstr>
      <vt:lpstr>Features Avaliadas</vt:lpstr>
      <vt:lpstr>OBRIGADO A TODOS!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TALK  Angular</dc:title>
  <cp:lastModifiedBy>Rafael Rocha Amaral Novoa Dobarco</cp:lastModifiedBy>
  <cp:revision>409</cp:revision>
  <dcterms:modified xsi:type="dcterms:W3CDTF">2022-02-17T19:02:40Z</dcterms:modified>
</cp:coreProperties>
</file>